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97" r:id="rId4"/>
    <p:sldId id="293" r:id="rId5"/>
    <p:sldId id="294" r:id="rId6"/>
    <p:sldId id="285" r:id="rId7"/>
    <p:sldId id="286" r:id="rId8"/>
    <p:sldId id="295" r:id="rId9"/>
    <p:sldId id="296" r:id="rId10"/>
    <p:sldId id="292" r:id="rId1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38C96-3C07-44A5-B803-409A826D7512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D2E6A16B-6C40-43C7-88DF-C49B4CD00EA8}" type="pres">
      <dgm:prSet presAssocID="{84A38C96-3C07-44A5-B803-409A826D7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4C67E349-6795-4B22-91F4-BE9313272F26}" type="presOf" srcId="{84A38C96-3C07-44A5-B803-409A826D7512}" destId="{D2E6A16B-6C40-43C7-88DF-C49B4CD00EA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916832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1" y="3112444"/>
            <a:ext cx="11055351" cy="262081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623FF-51A0-406B-A138-E6C211886A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A3B9D23-0729-D049-92BC-7160AC782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" y="2"/>
            <a:ext cx="12185806" cy="685799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5CBA38A-0495-DE43-AD94-9A771D6BC2C7}"/>
              </a:ext>
            </a:extLst>
          </p:cNvPr>
          <p:cNvSpPr/>
          <p:nvPr userDrawn="1"/>
        </p:nvSpPr>
        <p:spPr>
          <a:xfrm>
            <a:off x="914400" y="2372229"/>
            <a:ext cx="3509319" cy="5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91D6AF-75DD-0143-A9B0-9CB6AE4280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" y="662020"/>
            <a:ext cx="1358590" cy="13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8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80C11693-C7E8-9045-81EB-C4B5D385F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F40B3D-8FAC-AE48-B39F-D60E6DF10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0" y="555060"/>
            <a:ext cx="1501842" cy="6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80C11693-C7E8-9045-81EB-C4B5D385F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F40B3D-8FAC-AE48-B39F-D60E6DF10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0" y="555060"/>
            <a:ext cx="1501842" cy="6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5">
            <a:extLst>
              <a:ext uri="{FF2B5EF4-FFF2-40B4-BE49-F238E27FC236}">
                <a16:creationId xmlns:a16="http://schemas.microsoft.com/office/drawing/2014/main" id="{3C346211-083E-6847-8D72-188342349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2238038" cy="68849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DAA6DB-6F6B-A346-90B5-E35F65D20F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69" y="541816"/>
            <a:ext cx="1501842" cy="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3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9">
            <a:extLst>
              <a:ext uri="{FF2B5EF4-FFF2-40B4-BE49-F238E27FC236}">
                <a16:creationId xmlns:a16="http://schemas.microsoft.com/office/drawing/2014/main" id="{80C11693-C7E8-9045-81EB-C4B5D385F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F40B3D-8FAC-AE48-B39F-D60E6DF10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0" y="555060"/>
            <a:ext cx="1501842" cy="6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BE241B27-3D1C-8C44-A9FD-EE91184D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4659"/>
            <a:ext cx="12182475" cy="68564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0FFCCEC-8E84-064D-A773-258A648C1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44" y="-197493"/>
            <a:ext cx="5883414" cy="54484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8BA596-19BD-C34C-9C48-73382D8056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931" y="602620"/>
            <a:ext cx="5256352" cy="344257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AAA286-BCF6-F149-86DC-92CC72C047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0" y="549105"/>
            <a:ext cx="1501842" cy="6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4 Grupo"/>
          <p:cNvGrpSpPr>
            <a:grpSpLocks/>
          </p:cNvGrpSpPr>
          <p:nvPr userDrawn="1"/>
        </p:nvGrpSpPr>
        <p:grpSpPr bwMode="auto">
          <a:xfrm>
            <a:off x="-48683" y="115889"/>
            <a:ext cx="11808884" cy="1379537"/>
            <a:chOff x="-36513" y="115888"/>
            <a:chExt cx="8856663" cy="1379537"/>
          </a:xfrm>
        </p:grpSpPr>
        <p:sp>
          <p:nvSpPr>
            <p:cNvPr id="5" name="4 Rectángulo redondeado"/>
            <p:cNvSpPr/>
            <p:nvPr/>
          </p:nvSpPr>
          <p:spPr>
            <a:xfrm>
              <a:off x="-36513" y="627063"/>
              <a:ext cx="7104063" cy="719137"/>
            </a:xfrm>
            <a:prstGeom prst="roundRect">
              <a:avLst>
                <a:gd name="adj" fmla="val 1410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-36512" y="222006"/>
              <a:ext cx="6984776" cy="786430"/>
              <a:chOff x="-36512" y="222006"/>
              <a:chExt cx="6242030" cy="786430"/>
            </a:xfrm>
            <a:solidFill>
              <a:srgbClr val="C00000"/>
            </a:solidFill>
          </p:grpSpPr>
          <p:sp>
            <p:nvSpPr>
              <p:cNvPr id="10" name="9 Rectángulo"/>
              <p:cNvSpPr/>
              <p:nvPr/>
            </p:nvSpPr>
            <p:spPr>
              <a:xfrm>
                <a:off x="-36512" y="222006"/>
                <a:ext cx="5930325" cy="7864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 rot="2320169">
                <a:off x="5602117" y="307795"/>
                <a:ext cx="603401" cy="6166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7" name="6 Conector recto"/>
            <p:cNvCxnSpPr/>
            <p:nvPr/>
          </p:nvCxnSpPr>
          <p:spPr>
            <a:xfrm>
              <a:off x="-26988" y="1022350"/>
              <a:ext cx="6759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flipV="1">
              <a:off x="6732588" y="609600"/>
              <a:ext cx="306387" cy="39211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31100" r="40953" b="32442"/>
            <a:stretch>
              <a:fillRect/>
            </a:stretch>
          </p:blipFill>
          <p:spPr bwMode="auto">
            <a:xfrm>
              <a:off x="7092950" y="115888"/>
              <a:ext cx="1727200" cy="137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0651" y="2133600"/>
            <a:ext cx="9886949" cy="146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cambiar el estilo de título	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0651" y="3716339"/>
            <a:ext cx="9889067" cy="180022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00451" y="6245225"/>
            <a:ext cx="269874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12467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6DF0-1CB1-4DB0-AFBB-76020F9491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8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3573463"/>
            <a:ext cx="1105535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1" y="6245225"/>
            <a:ext cx="260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83867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1B579-380B-4EAC-A7E1-ED04EE80F5F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1030" name="6 Grupo"/>
          <p:cNvGrpSpPr>
            <a:grpSpLocks/>
          </p:cNvGrpSpPr>
          <p:nvPr userDrawn="1"/>
        </p:nvGrpSpPr>
        <p:grpSpPr bwMode="auto">
          <a:xfrm>
            <a:off x="-48683" y="115889"/>
            <a:ext cx="11808884" cy="1379537"/>
            <a:chOff x="-36513" y="115888"/>
            <a:chExt cx="8856663" cy="1379537"/>
          </a:xfrm>
        </p:grpSpPr>
        <p:sp>
          <p:nvSpPr>
            <p:cNvPr id="8" name="7 Rectángulo redondeado"/>
            <p:cNvSpPr/>
            <p:nvPr/>
          </p:nvSpPr>
          <p:spPr>
            <a:xfrm>
              <a:off x="-36513" y="627063"/>
              <a:ext cx="7104063" cy="719137"/>
            </a:xfrm>
            <a:prstGeom prst="roundRect">
              <a:avLst>
                <a:gd name="adj" fmla="val 1410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800">
                <a:solidFill>
                  <a:srgbClr val="FFFFFF"/>
                </a:solidFill>
              </a:endParaRPr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-36512" y="222006"/>
              <a:ext cx="6984776" cy="786430"/>
              <a:chOff x="-36512" y="222006"/>
              <a:chExt cx="6242030" cy="786430"/>
            </a:xfrm>
            <a:solidFill>
              <a:srgbClr val="C00000"/>
            </a:solidFill>
          </p:grpSpPr>
          <p:sp>
            <p:nvSpPr>
              <p:cNvPr id="13" name="12 Rectángulo"/>
              <p:cNvSpPr/>
              <p:nvPr/>
            </p:nvSpPr>
            <p:spPr>
              <a:xfrm>
                <a:off x="-36512" y="222006"/>
                <a:ext cx="5930325" cy="7864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 rot="2320169">
                <a:off x="5602117" y="307795"/>
                <a:ext cx="603401" cy="6166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sz="180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0" name="9 Conector recto"/>
            <p:cNvCxnSpPr/>
            <p:nvPr/>
          </p:nvCxnSpPr>
          <p:spPr>
            <a:xfrm>
              <a:off x="-26988" y="1022350"/>
              <a:ext cx="675957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6732588" y="609600"/>
              <a:ext cx="306387" cy="39211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31100" r="40953" b="32442"/>
            <a:stretch>
              <a:fillRect/>
            </a:stretch>
          </p:blipFill>
          <p:spPr bwMode="auto">
            <a:xfrm>
              <a:off x="7092950" y="115888"/>
              <a:ext cx="1727200" cy="137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41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-aulas.urosario.edu.co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-aulas.urosario.edu.co/course/view.php?id=8047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2BA66F7-3064-8946-BC17-04AAE04FC018}"/>
              </a:ext>
            </a:extLst>
          </p:cNvPr>
          <p:cNvSpPr txBox="1">
            <a:spLocks/>
          </p:cNvSpPr>
          <p:nvPr/>
        </p:nvSpPr>
        <p:spPr>
          <a:xfrm>
            <a:off x="622558" y="4655598"/>
            <a:ext cx="5988789" cy="964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 smtClean="0">
                <a:solidFill>
                  <a:schemeClr val="bg1"/>
                </a:solidFill>
              </a:rPr>
              <a:t>Oficina de Admisiones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8E558C3F-3103-4E4C-894B-8B58174D971A}"/>
              </a:ext>
            </a:extLst>
          </p:cNvPr>
          <p:cNvSpPr txBox="1">
            <a:spLocks/>
          </p:cNvSpPr>
          <p:nvPr/>
        </p:nvSpPr>
        <p:spPr>
          <a:xfrm>
            <a:off x="622558" y="4062845"/>
            <a:ext cx="6861607" cy="831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4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Miriam" pitchFamily="34" charset="-79"/>
              </a:rPr>
              <a:t>Ingreso a prueba Especialización en Traducción</a:t>
            </a:r>
            <a:endParaRPr lang="es-CO" sz="4400" b="1" dirty="0">
              <a:solidFill>
                <a:schemeClr val="bg1"/>
              </a:solidFill>
              <a:latin typeface="Myriad Pro" pitchFamily="34" charset="0"/>
              <a:ea typeface="Arial Unicode MS" pitchFamily="34" charset="-128"/>
              <a:cs typeface="Miria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36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011" y="3100335"/>
            <a:ext cx="5193583" cy="26824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19011" y="1789606"/>
            <a:ext cx="5358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es-CO" dirty="0" smtClean="0">
                <a:latin typeface="Calibri" panose="020F0502020204030204" pitchFamily="34" charset="0"/>
                <a:cs typeface="Arial" panose="020B0604020202020204" pitchFamily="34" charset="0"/>
              </a:rPr>
              <a:t>Una vez finalice la prueba de español debe continuar con la prueba que corresponda a la combinación lingüística escogida</a:t>
            </a:r>
            <a:endParaRPr lang="es-CO" dirty="0">
              <a:latin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834949" y="4178339"/>
            <a:ext cx="5342246" cy="1318571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9392539" y="3047793"/>
            <a:ext cx="1012702" cy="462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4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16"/>
          <p:cNvSpPr txBox="1">
            <a:spLocks/>
          </p:cNvSpPr>
          <p:nvPr/>
        </p:nvSpPr>
        <p:spPr>
          <a:xfrm>
            <a:off x="4341813" y="1920012"/>
            <a:ext cx="3155165" cy="288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52" y="304800"/>
            <a:ext cx="5900656" cy="6553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5553" y="4675094"/>
            <a:ext cx="4420855" cy="4365812"/>
          </a:xfrm>
          <a:prstGeom prst="rect">
            <a:avLst/>
          </a:prstGeom>
        </p:spPr>
      </p:pic>
      <p:graphicFrame>
        <p:nvGraphicFramePr>
          <p:cNvPr id="9" name="1 Diagrama">
            <a:extLst>
              <a:ext uri="{FF2B5EF4-FFF2-40B4-BE49-F238E27FC236}">
                <a16:creationId xmlns:a16="http://schemas.microsoft.com/office/drawing/2014/main" id="{E690901B-D3E7-0044-9E58-9B1BD2E27825}"/>
              </a:ext>
            </a:extLst>
          </p:cNvPr>
          <p:cNvGraphicFramePr/>
          <p:nvPr>
            <p:extLst/>
          </p:nvPr>
        </p:nvGraphicFramePr>
        <p:xfrm>
          <a:off x="4257387" y="1920012"/>
          <a:ext cx="748883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3641472" y="1108006"/>
            <a:ext cx="8104747" cy="1100411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1400" b="0" dirty="0" smtClean="0">
                <a:solidFill>
                  <a:schemeClr val="tx1"/>
                </a:solidFill>
              </a:rPr>
              <a:t>El examen que </a:t>
            </a:r>
            <a:r>
              <a:rPr lang="es-CO" sz="1400" b="0" dirty="0">
                <a:solidFill>
                  <a:schemeClr val="tx1"/>
                </a:solidFill>
              </a:rPr>
              <a:t>usted va a presentar consta de </a:t>
            </a:r>
            <a:r>
              <a:rPr lang="es-CO" sz="1400" b="0" dirty="0" smtClean="0">
                <a:solidFill>
                  <a:schemeClr val="tx1"/>
                </a:solidFill>
              </a:rPr>
              <a:t>2 partes; prueba español, todos la deben presentar, la segunda prueba depende de la combinación lingüística escogida “Inglés”, “francés”.  </a:t>
            </a:r>
            <a:r>
              <a:rPr lang="es-CO" sz="1400" b="0" dirty="0">
                <a:solidFill>
                  <a:schemeClr val="tx1"/>
                </a:solidFill>
              </a:rPr>
              <a:t>T</a:t>
            </a:r>
            <a:r>
              <a:rPr lang="es-CO" sz="1400" b="0" dirty="0" smtClean="0">
                <a:solidFill>
                  <a:schemeClr val="tx1"/>
                </a:solidFill>
              </a:rPr>
              <a:t>iempo </a:t>
            </a:r>
            <a:r>
              <a:rPr lang="es-CO" sz="1400" b="0" dirty="0">
                <a:solidFill>
                  <a:schemeClr val="tx1"/>
                </a:solidFill>
              </a:rPr>
              <a:t>máximo de presentación </a:t>
            </a:r>
            <a:r>
              <a:rPr lang="es-CO" sz="1400" b="0" dirty="0" smtClean="0">
                <a:solidFill>
                  <a:schemeClr val="tx1"/>
                </a:solidFill>
              </a:rPr>
              <a:t>4 horas</a:t>
            </a:r>
            <a:endParaRPr lang="es-CO" sz="1400" b="0" dirty="0">
              <a:solidFill>
                <a:schemeClr val="tx1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 bwMode="auto">
          <a:xfrm>
            <a:off x="4083604" y="3808095"/>
            <a:ext cx="7662615" cy="22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2857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CO" sz="1400" kern="1200" dirty="0" smtClean="0">
                <a:latin typeface="Calibri" panose="020F0502020204030204" pitchFamily="34" charset="0"/>
                <a:ea typeface="+mj-ea"/>
                <a:cs typeface="+mj-cs"/>
              </a:rPr>
              <a:t>La prueba es de </a:t>
            </a:r>
            <a:r>
              <a:rPr lang="es-CO" sz="1400" kern="1200" dirty="0" smtClean="0">
                <a:latin typeface="Calibri" panose="020F0502020204030204" pitchFamily="34" charset="0"/>
                <a:ea typeface="+mj-ea"/>
                <a:cs typeface="+mj-cs"/>
              </a:rPr>
              <a:t>pregunta abierta.</a:t>
            </a:r>
            <a:endParaRPr lang="es-CO" sz="1400" kern="1200" dirty="0" smtClean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-285750" algn="just">
              <a:spcBef>
                <a:spcPct val="0"/>
              </a:spcBef>
              <a:buFont typeface="Arial" pitchFamily="34" charset="0"/>
              <a:buChar char="•"/>
            </a:pPr>
            <a:r>
              <a:rPr lang="es-CO" sz="1400" kern="0" dirty="0" smtClean="0">
                <a:latin typeface="Calibri" panose="020F0502020204030204" pitchFamily="34" charset="0"/>
              </a:rPr>
              <a:t>La prueba cuenta con un único ingreso  y el  tiempo empieza a contar a partir del momento en el que de clic  en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s-CO" sz="1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/>
          <a:srcRect l="43547" t="64085" r="48419" b="33062"/>
          <a:stretch/>
        </p:blipFill>
        <p:spPr>
          <a:xfrm>
            <a:off x="5324695" y="4291305"/>
            <a:ext cx="1767059" cy="352942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25112"/>
              </p:ext>
            </p:extLst>
          </p:nvPr>
        </p:nvGraphicFramePr>
        <p:xfrm>
          <a:off x="5504482" y="2042005"/>
          <a:ext cx="4820858" cy="1608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318">
                  <a:extLst>
                    <a:ext uri="{9D8B030D-6E8A-4147-A177-3AD203B41FA5}">
                      <a16:colId xmlns:a16="http://schemas.microsoft.com/office/drawing/2014/main" val="4116027629"/>
                    </a:ext>
                  </a:extLst>
                </a:gridCol>
                <a:gridCol w="2362540">
                  <a:extLst>
                    <a:ext uri="{9D8B030D-6E8A-4147-A177-3AD203B41FA5}">
                      <a16:colId xmlns:a16="http://schemas.microsoft.com/office/drawing/2014/main" val="1588257873"/>
                    </a:ext>
                  </a:extLst>
                </a:gridCol>
              </a:tblGrid>
              <a:tr h="697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CONTENIDO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</a:rPr>
                        <a:t>TIEMPO DISPONIBLE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975289"/>
                  </a:ext>
                </a:extLst>
              </a:tr>
              <a:tr h="313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PRUEBA DE ESPAÑOL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2 horas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9454757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PRUEBA DE INGLÉS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2 horas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105020"/>
                  </a:ext>
                </a:extLst>
              </a:tr>
              <a:tr h="298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PRUEBA DE FRANCÉS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2 horas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04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7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500" y="1439777"/>
            <a:ext cx="12001500" cy="906762"/>
          </a:xfrm>
        </p:spPr>
        <p:txBody>
          <a:bodyPr/>
          <a:lstStyle/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1. Ingrese </a:t>
            </a:r>
            <a:r>
              <a:rPr lang="es-CO" dirty="0">
                <a:hlinkClick r:id="rId2"/>
              </a:rPr>
              <a:t>https://e-aulas.urosario.edu.co</a:t>
            </a:r>
            <a:r>
              <a:rPr lang="es-CO" dirty="0" smtClean="0">
                <a:hlinkClick r:id="rId2"/>
              </a:rPr>
              <a:t>/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625604" y="0"/>
            <a:ext cx="2190044" cy="1421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14" y="-134966"/>
            <a:ext cx="1960931" cy="14790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6424" t="10752" r="14753" b="29138"/>
          <a:stretch/>
        </p:blipFill>
        <p:spPr>
          <a:xfrm>
            <a:off x="1599056" y="2343843"/>
            <a:ext cx="8259646" cy="40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350" y="943430"/>
            <a:ext cx="4040384" cy="39900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49" y="293744"/>
            <a:ext cx="3009238" cy="4214461"/>
          </a:xfrm>
          <a:prstGeom prst="rect">
            <a:avLst/>
          </a:prstGeom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2213215" y="1178027"/>
            <a:ext cx="9748041" cy="7260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Clic en Acceder</a:t>
            </a:r>
          </a:p>
          <a:p>
            <a:endParaRPr lang="es-CO" sz="1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32" y="2348130"/>
            <a:ext cx="9714793" cy="2809761"/>
          </a:xfrm>
          <a:prstGeom prst="rect">
            <a:avLst/>
          </a:prstGeom>
        </p:spPr>
      </p:pic>
      <p:sp>
        <p:nvSpPr>
          <p:cNvPr id="31" name="Flecha abajo 30"/>
          <p:cNvSpPr/>
          <p:nvPr/>
        </p:nvSpPr>
        <p:spPr>
          <a:xfrm>
            <a:off x="10684634" y="1541046"/>
            <a:ext cx="467591" cy="6234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/>
          <p:cNvSpPr/>
          <p:nvPr/>
        </p:nvSpPr>
        <p:spPr>
          <a:xfrm>
            <a:off x="9927843" y="2164501"/>
            <a:ext cx="1513582" cy="645544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4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0;p16"/>
          <p:cNvSpPr txBox="1">
            <a:spLocks/>
          </p:cNvSpPr>
          <p:nvPr/>
        </p:nvSpPr>
        <p:spPr>
          <a:xfrm>
            <a:off x="4341813" y="1920012"/>
            <a:ext cx="3155165" cy="288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512" y="571494"/>
            <a:ext cx="4589045" cy="5096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116" y="2824140"/>
            <a:ext cx="4420855" cy="43658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172318" y="1033625"/>
            <a:ext cx="10155811" cy="614505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9pPr>
          </a:lstStyle>
          <a:p>
            <a:pPr algn="l"/>
            <a:r>
              <a:rPr lang="es-CO" sz="1800" b="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s-CO" sz="1800" b="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Digite su pasaporte virtual </a:t>
            </a:r>
            <a:r>
              <a:rPr lang="es-CO" sz="1800" b="0" kern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CO" sz="1800" b="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contraseña para acceder a la plataforma.</a:t>
            </a:r>
          </a:p>
          <a:p>
            <a:pPr algn="l"/>
            <a:endParaRPr lang="es-CO" sz="1800" b="0" kern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96579" y="5953991"/>
            <a:ext cx="10432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kern="0" dirty="0">
                <a:latin typeface="Myriad Pro"/>
                <a:ea typeface="+mj-ea"/>
                <a:cs typeface="Arial" panose="020B0604020202020204" pitchFamily="34" charset="0"/>
              </a:rPr>
              <a:t>Nota: </a:t>
            </a:r>
            <a:r>
              <a:rPr lang="es-CO" i="1" kern="0" dirty="0">
                <a:latin typeface="Myriad Pro"/>
                <a:ea typeface="+mj-ea"/>
                <a:cs typeface="Arial" panose="020B0604020202020204" pitchFamily="34" charset="0"/>
              </a:rPr>
              <a:t>las personas que registraron en </a:t>
            </a:r>
            <a:r>
              <a:rPr lang="es-CO" i="1" kern="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el</a:t>
            </a:r>
            <a:r>
              <a:rPr lang="es-CO" i="1" kern="0" dirty="0">
                <a:latin typeface="Myriad Pro"/>
                <a:ea typeface="+mj-ea"/>
                <a:cs typeface="Arial" panose="020B0604020202020204" pitchFamily="34" charset="0"/>
              </a:rPr>
              <a:t> formulario </a:t>
            </a:r>
            <a:r>
              <a:rPr lang="es-CO" i="1" kern="0" dirty="0" smtClean="0">
                <a:latin typeface="Myriad Pro"/>
                <a:ea typeface="+mj-ea"/>
                <a:cs typeface="Arial" panose="020B0604020202020204" pitchFamily="34" charset="0"/>
              </a:rPr>
              <a:t>cuenta de correo </a:t>
            </a:r>
            <a:r>
              <a:rPr lang="es-CO" i="1" kern="0" dirty="0">
                <a:latin typeface="Myriad Pro"/>
                <a:ea typeface="+mj-ea"/>
                <a:cs typeface="Arial" panose="020B0604020202020204" pitchFamily="34" charset="0"/>
              </a:rPr>
              <a:t>UR, deben ingresar a la plataforma con su cuenta( sin el @</a:t>
            </a:r>
            <a:r>
              <a:rPr lang="es-CO" i="1" kern="0" dirty="0" err="1">
                <a:latin typeface="Myriad Pro"/>
                <a:ea typeface="+mj-ea"/>
                <a:cs typeface="Arial" panose="020B0604020202020204" pitchFamily="34" charset="0"/>
              </a:rPr>
              <a:t>urosario</a:t>
            </a:r>
            <a:r>
              <a:rPr lang="es-CO" i="1" kern="0" dirty="0">
                <a:latin typeface="Myriad Pro"/>
                <a:ea typeface="+mj-ea"/>
                <a:cs typeface="Arial" panose="020B0604020202020204" pitchFamily="34" charset="0"/>
              </a:rPr>
              <a:t>) y clave de correo normal.   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96464" y="1580054"/>
            <a:ext cx="2431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Calibri" panose="020F0502020204030204" pitchFamily="34" charset="0"/>
              </a:rPr>
              <a:t>Nombre de usuario</a:t>
            </a:r>
            <a:r>
              <a:rPr lang="es-CO" sz="1200" dirty="0" smtClean="0">
                <a:latin typeface="Calibri" panose="020F0502020204030204" pitchFamily="34" charset="0"/>
              </a:rPr>
              <a:t>: </a:t>
            </a:r>
            <a:r>
              <a:rPr lang="es-CO" sz="1200" kern="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Dirección de correo electrónico registrado en el formulario de inscripción. </a:t>
            </a:r>
            <a:r>
              <a:rPr lang="es-CO" sz="1200" dirty="0" err="1" smtClean="0">
                <a:latin typeface="Calibri" panose="020F0502020204030204" pitchFamily="34" charset="0"/>
              </a:rPr>
              <a:t>Ej</a:t>
            </a:r>
            <a:r>
              <a:rPr lang="es-CO" sz="1200" dirty="0" smtClean="0">
                <a:latin typeface="Calibri" panose="020F0502020204030204" pitchFamily="34" charset="0"/>
              </a:rPr>
              <a:t>: </a:t>
            </a:r>
            <a:r>
              <a:rPr lang="es-CO" sz="1200" b="1" dirty="0" smtClean="0">
                <a:latin typeface="Calibri" panose="020F0502020204030204" pitchFamily="34" charset="0"/>
              </a:rPr>
              <a:t>Maria.Perez@gmail.com</a:t>
            </a:r>
            <a:endParaRPr lang="es-CO" sz="1200" b="1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77848" y="3119764"/>
            <a:ext cx="2214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Contraseña: </a:t>
            </a:r>
            <a:r>
              <a:rPr lang="es-CO" sz="1200" kern="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el número de identificación registrado en el formulario   de inscripción seguido de *</a:t>
            </a:r>
            <a:r>
              <a:rPr lang="es-CO" sz="1200" kern="0" dirty="0" err="1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Ur</a:t>
            </a:r>
            <a:r>
              <a:rPr lang="es-CO" sz="1200" kern="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es-CO" sz="1200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s-CO" sz="1200" kern="0" dirty="0" err="1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Ej</a:t>
            </a:r>
            <a:r>
              <a:rPr lang="es-CO" sz="1200" kern="0" dirty="0"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:   </a:t>
            </a:r>
            <a:r>
              <a:rPr lang="es-CO" sz="12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50410215*</a:t>
            </a:r>
            <a:r>
              <a:rPr lang="es-CO" sz="1200" b="1" kern="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Ur</a:t>
            </a:r>
            <a:r>
              <a:rPr lang="es-CO" sz="1200" b="1" kern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O" sz="1200" b="1" dirty="0"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23" y="2002370"/>
            <a:ext cx="5739116" cy="3679739"/>
          </a:xfrm>
          <a:prstGeom prst="rect">
            <a:avLst/>
          </a:prstGeom>
        </p:spPr>
      </p:pic>
      <p:cxnSp>
        <p:nvCxnSpPr>
          <p:cNvPr id="18" name="Conector angular 17"/>
          <p:cNvCxnSpPr/>
          <p:nvPr/>
        </p:nvCxnSpPr>
        <p:spPr>
          <a:xfrm rot="10800000" flipV="1">
            <a:off x="5522923" y="3360914"/>
            <a:ext cx="601431" cy="18752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angular 15"/>
          <p:cNvCxnSpPr/>
          <p:nvPr/>
        </p:nvCxnSpPr>
        <p:spPr>
          <a:xfrm rot="10800000">
            <a:off x="4711523" y="2382792"/>
            <a:ext cx="1601292" cy="48433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79" y="2438236"/>
            <a:ext cx="5181600" cy="34385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26281" y="14676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cs typeface="Arial" panose="020B0604020202020204" pitchFamily="34" charset="0"/>
              </a:rPr>
              <a:t>3. De clic en </a:t>
            </a:r>
            <a:r>
              <a:rPr lang="es-CO" dirty="0">
                <a:hlinkClick r:id="rId3"/>
              </a:rPr>
              <a:t>Pruebas de admisión </a:t>
            </a:r>
            <a:r>
              <a:rPr lang="es-CO" dirty="0" smtClean="0">
                <a:hlinkClick r:id="rId3"/>
              </a:rPr>
              <a:t>–ESPECIALIZACIÓN EN TRADUCCIÓN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sp>
        <p:nvSpPr>
          <p:cNvPr id="7" name="Elipse 6"/>
          <p:cNvSpPr/>
          <p:nvPr/>
        </p:nvSpPr>
        <p:spPr>
          <a:xfrm>
            <a:off x="3981017" y="4157499"/>
            <a:ext cx="6274811" cy="144953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8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533" y="2836274"/>
            <a:ext cx="5193583" cy="2682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350" y="943429"/>
            <a:ext cx="4836900" cy="47766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50" y="293744"/>
            <a:ext cx="3343283" cy="468229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415233" y="13402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Calibri" panose="020F0502020204030204" pitchFamily="34" charset="0"/>
                <a:cs typeface="Arial" panose="020B0604020202020204" pitchFamily="34" charset="0"/>
              </a:rPr>
              <a:t>4. Lea atentamente las recomendaciones y de clic en la </a:t>
            </a:r>
            <a:r>
              <a:rPr lang="es-CO" dirty="0" smtClean="0">
                <a:latin typeface="Calibri" panose="020F0502020204030204" pitchFamily="34" charset="0"/>
                <a:cs typeface="Arial" panose="020B0604020202020204" pitchFamily="34" charset="0"/>
              </a:rPr>
              <a:t>prueba de español. </a:t>
            </a:r>
            <a:r>
              <a:rPr lang="es-CO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sp>
        <p:nvSpPr>
          <p:cNvPr id="6" name="Flecha izquierda 5"/>
          <p:cNvSpPr/>
          <p:nvPr/>
        </p:nvSpPr>
        <p:spPr>
          <a:xfrm>
            <a:off x="9475382" y="3583822"/>
            <a:ext cx="744279" cy="41467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2779341" y="3026864"/>
            <a:ext cx="6450720" cy="971628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86353" y="597432"/>
            <a:ext cx="5731747" cy="517525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990000"/>
                </a:solidFill>
                <a:latin typeface="Tahoma" pitchFamily="34" charset="0"/>
              </a:defRPr>
            </a:lvl9pPr>
          </a:lstStyle>
          <a:p>
            <a:r>
              <a:rPr lang="es-CO" sz="3200" kern="0" smtClean="0">
                <a:solidFill>
                  <a:srgbClr val="993300"/>
                </a:solidFill>
                <a:latin typeface="Calibri" panose="020F0502020204030204" pitchFamily="34" charset="0"/>
              </a:rPr>
              <a:t>PARA TENER EN CUENTA</a:t>
            </a:r>
            <a:endParaRPr lang="en-US" sz="3200" kern="0" dirty="0">
              <a:solidFill>
                <a:srgbClr val="993300"/>
              </a:solidFill>
              <a:latin typeface="Calibri" panose="020F0502020204030204" pitchFamily="34" charset="0"/>
              <a:cs typeface="Hind" panose="02000000000000000000" pitchFamily="2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4047437" y="1114957"/>
            <a:ext cx="4270663" cy="6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528840" y="1554854"/>
            <a:ext cx="484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latin typeface="Calibri" panose="020F0502020204030204" pitchFamily="34" charset="0"/>
              </a:rPr>
              <a:t>1</a:t>
            </a:r>
            <a:r>
              <a:rPr lang="es-CO" sz="1200" dirty="0" smtClean="0"/>
              <a:t>.  En la parte superior derecha  usted podrá visualizar el tiempo con el que cuenta para realizar la prueba  y  navegar  en el cuestionario señalando la pregunta a la que desea ir </a:t>
            </a:r>
            <a:endParaRPr lang="es-CO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973988" y="1554854"/>
            <a:ext cx="519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Calibri" panose="020F0502020204030204" pitchFamily="34" charset="0"/>
              </a:rPr>
              <a:t>2</a:t>
            </a:r>
            <a:r>
              <a:rPr lang="es-CO" sz="1200" dirty="0"/>
              <a:t>. Al finalizar el ejercicio, verifique que todas las preguntas quedaron guardadas.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57784" t="8225"/>
          <a:stretch/>
        </p:blipFill>
        <p:spPr>
          <a:xfrm>
            <a:off x="609818" y="2614729"/>
            <a:ext cx="5146964" cy="319586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096953" y="3252495"/>
            <a:ext cx="2573482" cy="2030916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3428293" y="5490183"/>
            <a:ext cx="2108719" cy="32041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35" y="2444810"/>
            <a:ext cx="5977774" cy="336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350" y="943429"/>
            <a:ext cx="4836900" cy="47766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50" y="293744"/>
            <a:ext cx="3343283" cy="46822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02893" y="12189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>
                <a:latin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s-CO" dirty="0">
                <a:latin typeface="Calibri" panose="020F0502020204030204" pitchFamily="34" charset="0"/>
                <a:cs typeface="Arial" panose="020B0604020202020204" pitchFamily="34" charset="0"/>
              </a:rPr>
              <a:t>Haga clic en la opción “</a:t>
            </a:r>
            <a:r>
              <a:rPr lang="es-CO" i="1" u="sng" dirty="0">
                <a:latin typeface="Calibri" panose="020F0502020204030204" pitchFamily="34" charset="0"/>
                <a:cs typeface="Arial" panose="020B0604020202020204" pitchFamily="34" charset="0"/>
              </a:rPr>
              <a:t>enviar todo y terminar</a:t>
            </a:r>
            <a:r>
              <a:rPr lang="es-CO" dirty="0">
                <a:latin typeface="Calibri" panose="020F0502020204030204" pitchFamily="34" charset="0"/>
                <a:cs typeface="Arial" panose="020B0604020202020204" pitchFamily="34" charset="0"/>
              </a:rPr>
              <a:t>” para que todas sus respuestas queden guardadas.</a:t>
            </a:r>
            <a:endParaRPr lang="es-CO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4031" r="1367" b="16745"/>
          <a:stretch/>
        </p:blipFill>
        <p:spPr>
          <a:xfrm>
            <a:off x="2786243" y="2074239"/>
            <a:ext cx="8728817" cy="39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5">
  <a:themeElements>
    <a:clrScheme name="Institu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titu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titu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10941</TotalTime>
  <Words>299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Unicode MS</vt:lpstr>
      <vt:lpstr>Calibri</vt:lpstr>
      <vt:lpstr>Hind</vt:lpstr>
      <vt:lpstr>Miriam</vt:lpstr>
      <vt:lpstr>Myriad Pro</vt:lpstr>
      <vt:lpstr>Tahoma</vt:lpstr>
      <vt:lpstr>Institu5</vt:lpstr>
      <vt:lpstr>Presentación de PowerPoint</vt:lpstr>
      <vt:lpstr>Presentación de PowerPoint</vt:lpstr>
      <vt:lpstr>     1. Ingrese https://e-aulas.urosario.edu.co/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Fajardo Camelo</dc:creator>
  <cp:lastModifiedBy>Diana Carolina Fajardo Camelo</cp:lastModifiedBy>
  <cp:revision>126</cp:revision>
  <cp:lastPrinted>2016-08-22T23:16:14Z</cp:lastPrinted>
  <dcterms:created xsi:type="dcterms:W3CDTF">2016-08-19T13:34:15Z</dcterms:created>
  <dcterms:modified xsi:type="dcterms:W3CDTF">2019-12-05T11:24:45Z</dcterms:modified>
</cp:coreProperties>
</file>