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TT Rounds Condensed" charset="1" panose="02000506030000020003"/>
      <p:regular r:id="rId27"/>
    </p:embeddedFont>
    <p:embeddedFont>
      <p:font typeface="Arial Bold" charset="1" panose="020B0802020202020204"/>
      <p:regular r:id="rId29"/>
    </p:embeddedFont>
    <p:embeddedFont>
      <p:font typeface="Arial" charset="1" panose="020B050202020202020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notesMasters/notesMaster1.xml" Type="http://schemas.openxmlformats.org/officeDocument/2006/relationships/notesMaster"/><Relationship Id="rId25" Target="theme/theme2.xml" Type="http://schemas.openxmlformats.org/officeDocument/2006/relationships/theme"/><Relationship Id="rId26" Target="notesSlides/notesSlide1.xml" Type="http://schemas.openxmlformats.org/officeDocument/2006/relationships/notesSlide"/><Relationship Id="rId27" Target="fonts/font27.fntdata" Type="http://schemas.openxmlformats.org/officeDocument/2006/relationships/font"/><Relationship Id="rId28" Target="notesSlides/notesSlide2.xml" Type="http://schemas.openxmlformats.org/officeDocument/2006/relationships/notes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3.xml" Type="http://schemas.openxmlformats.org/officeDocument/2006/relationships/notesSlide"/><Relationship Id="rId32" Target="notesSlides/notesSlide4.xml" Type="http://schemas.openxmlformats.org/officeDocument/2006/relationships/notesSlide"/><Relationship Id="rId33" Target="notesSlides/notesSlide5.xml" Type="http://schemas.openxmlformats.org/officeDocument/2006/relationships/notesSlide"/><Relationship Id="rId34" Target="notesSlides/notesSlide6.xml" Type="http://schemas.openxmlformats.org/officeDocument/2006/relationships/notesSlide"/><Relationship Id="rId35" Target="notesSlides/notesSlide7.xml" Type="http://schemas.openxmlformats.org/officeDocument/2006/relationships/notesSlide"/><Relationship Id="rId36" Target="notesSlides/notesSlide8.xml" Type="http://schemas.openxmlformats.org/officeDocument/2006/relationships/notesSlide"/><Relationship Id="rId37" Target="notesSlides/notesSlide9.xml" Type="http://schemas.openxmlformats.org/officeDocument/2006/relationships/notesSlide"/><Relationship Id="rId38" Target="notesSlides/notesSlide10.xml" Type="http://schemas.openxmlformats.org/officeDocument/2006/relationships/notesSlide"/><Relationship Id="rId39" Target="notesSlides/notesSlide11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12.xml" Type="http://schemas.openxmlformats.org/officeDocument/2006/relationships/notesSlide"/><Relationship Id="rId41" Target="notesSlides/notesSlide13.xml" Type="http://schemas.openxmlformats.org/officeDocument/2006/relationships/notesSlide"/><Relationship Id="rId42" Target="notesSlides/notesSlide14.xml" Type="http://schemas.openxmlformats.org/officeDocument/2006/relationships/notesSlide"/><Relationship Id="rId43" Target="notesSlides/notesSlide15.xml" Type="http://schemas.openxmlformats.org/officeDocument/2006/relationships/notesSlide"/><Relationship Id="rId44" Target="notesSlides/notesSlide16.xml" Type="http://schemas.openxmlformats.org/officeDocument/2006/relationships/notesSlide"/><Relationship Id="rId45" Target="notesSlides/notesSlide17.xml" Type="http://schemas.openxmlformats.org/officeDocument/2006/relationships/notesSlide"/><Relationship Id="rId46" Target="notesSlides/notesSlide18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jpe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jpe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jpe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.jpe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https://urosario.edu.co/financiacion/ruta-solicitud-credito" TargetMode="External" Type="http://schemas.openxmlformats.org/officeDocument/2006/relationships/hyperlink"/><Relationship Id="rId6" Target="../media/image26.gif" Type="http://schemas.openxmlformats.org/officeDocument/2006/relationships/image"/><Relationship Id="rId7" Target="../media/image27.gif" Type="http://schemas.openxmlformats.org/officeDocument/2006/relationships/image"/><Relationship Id="rId8" Target="../media/image28.png" Type="http://schemas.openxmlformats.org/officeDocument/2006/relationships/image"/><Relationship Id="rId9" Target="https://wa.link/b63mm6" TargetMode="External" Type="http://schemas.openxmlformats.org/officeDocument/2006/relationships/hyperlink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3.gif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https://urosario.edu.co/financiacion/ruta-solicitud-credito" TargetMode="External" Type="http://schemas.openxmlformats.org/officeDocument/2006/relationships/hyperlink"/><Relationship Id="rId8" Target="https://urosario.edu.co/financiacion/ruta-solicitud-credito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Relationship Id="rId4" Target="https://urosario.edu.co/financiacion/ruta-solicitud-credito" TargetMode="External" Type="http://schemas.openxmlformats.org/officeDocument/2006/relationships/hyperlink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https://www.ilovepdf.com/es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Relationship Id="rId4" Target="https://urosario.edu.co/financiacion/ruta-solicitud-credito" TargetMode="External" Type="http://schemas.openxmlformats.org/officeDocument/2006/relationships/hyperlink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Relationship Id="rId4" Target="https://digital-urosario.bizagi.com/digital/" TargetMode="External" Type="http://schemas.openxmlformats.org/officeDocument/2006/relationships/hyperlink"/><Relationship Id="rId5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Relationship Id="rId4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08" y="0"/>
            <a:ext cx="18272782" cy="10287000"/>
          </a:xfrm>
          <a:custGeom>
            <a:avLst/>
            <a:gdLst/>
            <a:ahLst/>
            <a:cxnLst/>
            <a:rect r="r" b="b" t="t" l="l"/>
            <a:pathLst>
              <a:path h="10287000" w="18272782">
                <a:moveTo>
                  <a:pt x="0" y="0"/>
                </a:moveTo>
                <a:lnTo>
                  <a:pt x="18272782" y="0"/>
                </a:lnTo>
                <a:lnTo>
                  <a:pt x="182727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77000" y="4112356"/>
            <a:ext cx="15410100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75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INSTRUCTIVO  DE </a:t>
            </a:r>
          </a:p>
          <a:p>
            <a:pPr algn="ctr">
              <a:lnSpc>
                <a:spcPts val="9720"/>
              </a:lnSpc>
            </a:pPr>
            <a:r>
              <a:rPr lang="en-US" sz="8100" spc="75">
                <a:solidFill>
                  <a:srgbClr val="FFFFFF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CRÉDITO CORTO PLAZO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59350" y="4852574"/>
            <a:ext cx="8439436" cy="5148000"/>
          </a:xfrm>
          <a:custGeom>
            <a:avLst/>
            <a:gdLst/>
            <a:ahLst/>
            <a:cxnLst/>
            <a:rect r="r" b="b" t="t" l="l"/>
            <a:pathLst>
              <a:path h="5148000" w="8439436">
                <a:moveTo>
                  <a:pt x="0" y="0"/>
                </a:moveTo>
                <a:lnTo>
                  <a:pt x="8439436" y="0"/>
                </a:lnTo>
                <a:lnTo>
                  <a:pt x="8439436" y="5147999"/>
                </a:lnTo>
                <a:lnTo>
                  <a:pt x="0" y="51479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650850" y="4025269"/>
            <a:ext cx="8256450" cy="85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cuenta con apoyo financiero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parte de la Universidad de la Rosario, seleccione en la lista de opciones, cuál tipo de apoyo: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4700" y="1591125"/>
            <a:ext cx="7599900" cy="61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 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tipo de crédito: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07088" y="503625"/>
            <a:ext cx="6040200" cy="41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INFORMACIÓN DE CRÉDITO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65212" y="2527912"/>
            <a:ext cx="7900988" cy="2886075"/>
          </a:xfrm>
          <a:custGeom>
            <a:avLst/>
            <a:gdLst/>
            <a:ahLst/>
            <a:cxnLst/>
            <a:rect r="r" b="b" t="t" l="l"/>
            <a:pathLst>
              <a:path h="2886075" w="7900988">
                <a:moveTo>
                  <a:pt x="0" y="0"/>
                </a:moveTo>
                <a:lnTo>
                  <a:pt x="7900988" y="0"/>
                </a:lnTo>
                <a:lnTo>
                  <a:pt x="7900988" y="2886076"/>
                </a:lnTo>
                <a:lnTo>
                  <a:pt x="0" y="28860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07088" y="1245713"/>
            <a:ext cx="7600350" cy="155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Seleccione el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Motivo de la solicitud,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recuerde que de acuerdo con el motivo el sistema le solicitará los documentos necesarios para validar.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17712" y="2434875"/>
            <a:ext cx="6786862" cy="4834912"/>
          </a:xfrm>
          <a:custGeom>
            <a:avLst/>
            <a:gdLst/>
            <a:ahLst/>
            <a:cxnLst/>
            <a:rect r="r" b="b" t="t" l="l"/>
            <a:pathLst>
              <a:path h="4834912" w="6786862">
                <a:moveTo>
                  <a:pt x="0" y="0"/>
                </a:moveTo>
                <a:lnTo>
                  <a:pt x="6786863" y="0"/>
                </a:lnTo>
                <a:lnTo>
                  <a:pt x="6786863" y="4834912"/>
                </a:lnTo>
                <a:lnTo>
                  <a:pt x="0" y="48349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7088" y="519337"/>
            <a:ext cx="6040200" cy="41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INFORMACIÓN DE CRÉDITO 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602588" y="7269787"/>
            <a:ext cx="10396950" cy="2847563"/>
          </a:xfrm>
          <a:custGeom>
            <a:avLst/>
            <a:gdLst/>
            <a:ahLst/>
            <a:cxnLst/>
            <a:rect r="r" b="b" t="t" l="l"/>
            <a:pathLst>
              <a:path h="2847563" w="10396950">
                <a:moveTo>
                  <a:pt x="0" y="0"/>
                </a:moveTo>
                <a:lnTo>
                  <a:pt x="10396950" y="0"/>
                </a:lnTo>
                <a:lnTo>
                  <a:pt x="10396950" y="2847563"/>
                </a:lnTo>
                <a:lnTo>
                  <a:pt x="0" y="2847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26850" y="3517740"/>
            <a:ext cx="7783200" cy="3251534"/>
          </a:xfrm>
          <a:custGeom>
            <a:avLst/>
            <a:gdLst/>
            <a:ahLst/>
            <a:cxnLst/>
            <a:rect r="r" b="b" t="t" l="l"/>
            <a:pathLst>
              <a:path h="3251534" w="7783200">
                <a:moveTo>
                  <a:pt x="0" y="0"/>
                </a:moveTo>
                <a:lnTo>
                  <a:pt x="7783200" y="0"/>
                </a:lnTo>
                <a:lnTo>
                  <a:pt x="7783200" y="3251534"/>
                </a:lnTo>
                <a:lnTo>
                  <a:pt x="0" y="32515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418275" y="2478675"/>
            <a:ext cx="7600350" cy="11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valor de matrícula 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registrar corresponde al total sin tener en cuenta beneficios y/o descuentos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5175" y="1976925"/>
            <a:ext cx="13713300" cy="7128787"/>
          </a:xfrm>
          <a:custGeom>
            <a:avLst/>
            <a:gdLst/>
            <a:ahLst/>
            <a:cxnLst/>
            <a:rect r="r" b="b" t="t" l="l"/>
            <a:pathLst>
              <a:path h="7128787" w="13713300">
                <a:moveTo>
                  <a:pt x="0" y="0"/>
                </a:moveTo>
                <a:lnTo>
                  <a:pt x="13713300" y="0"/>
                </a:lnTo>
                <a:lnTo>
                  <a:pt x="13713300" y="7128787"/>
                </a:lnTo>
                <a:lnTo>
                  <a:pt x="0" y="7128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60488" y="597825"/>
            <a:ext cx="7140000" cy="316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Completar datos de su codeudor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1838" y="2479012"/>
            <a:ext cx="15873412" cy="4600575"/>
          </a:xfrm>
          <a:custGeom>
            <a:avLst/>
            <a:gdLst/>
            <a:ahLst/>
            <a:cxnLst/>
            <a:rect r="r" b="b" t="t" l="l"/>
            <a:pathLst>
              <a:path h="4600575" w="15873412">
                <a:moveTo>
                  <a:pt x="0" y="0"/>
                </a:moveTo>
                <a:lnTo>
                  <a:pt x="15873412" y="0"/>
                </a:lnTo>
                <a:lnTo>
                  <a:pt x="15873412" y="4600576"/>
                </a:lnTo>
                <a:lnTo>
                  <a:pt x="0" y="4600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98912" y="1127887"/>
            <a:ext cx="9279750" cy="51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Relaciona los ingresos y gastos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12762" y="495675"/>
            <a:ext cx="11341200" cy="82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Anexar en cada campo los documentos requeridos.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61100" y="1714538"/>
            <a:ext cx="15269811" cy="8123700"/>
          </a:xfrm>
          <a:custGeom>
            <a:avLst/>
            <a:gdLst/>
            <a:ahLst/>
            <a:cxnLst/>
            <a:rect r="r" b="b" t="t" l="l"/>
            <a:pathLst>
              <a:path h="8123700" w="15269811">
                <a:moveTo>
                  <a:pt x="0" y="0"/>
                </a:moveTo>
                <a:lnTo>
                  <a:pt x="15269811" y="0"/>
                </a:lnTo>
                <a:lnTo>
                  <a:pt x="15269811" y="8123700"/>
                </a:lnTo>
                <a:lnTo>
                  <a:pt x="0" y="8123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6438" y="1799138"/>
            <a:ext cx="16420800" cy="2071688"/>
          </a:xfrm>
          <a:custGeom>
            <a:avLst/>
            <a:gdLst/>
            <a:ahLst/>
            <a:cxnLst/>
            <a:rect r="r" b="b" t="t" l="l"/>
            <a:pathLst>
              <a:path h="2071688" w="16420800">
                <a:moveTo>
                  <a:pt x="0" y="0"/>
                </a:moveTo>
                <a:lnTo>
                  <a:pt x="16420800" y="0"/>
                </a:lnTo>
                <a:lnTo>
                  <a:pt x="16420800" y="2071687"/>
                </a:lnTo>
                <a:lnTo>
                  <a:pt x="0" y="2071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75" t="0" r="-307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67863" y="632737"/>
            <a:ext cx="12540450" cy="83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Tenga en cuenta las recomendaciones y por último haga clic en el botón 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“Enviar Solicitud”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se encuentra en la parte final del formulario.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26500" y="4489875"/>
            <a:ext cx="14835000" cy="4567800"/>
          </a:xfrm>
          <a:custGeom>
            <a:avLst/>
            <a:gdLst/>
            <a:ahLst/>
            <a:cxnLst/>
            <a:rect r="r" b="b" t="t" l="l"/>
            <a:pathLst>
              <a:path h="4567800" w="14835000">
                <a:moveTo>
                  <a:pt x="0" y="0"/>
                </a:moveTo>
                <a:lnTo>
                  <a:pt x="14835000" y="0"/>
                </a:lnTo>
                <a:lnTo>
                  <a:pt x="14835000" y="4567800"/>
                </a:lnTo>
                <a:lnTo>
                  <a:pt x="0" y="4567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99" t="0" r="-1769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1700" y="1687462"/>
            <a:ext cx="16126761" cy="8127674"/>
          </a:xfrm>
          <a:custGeom>
            <a:avLst/>
            <a:gdLst/>
            <a:ahLst/>
            <a:cxnLst/>
            <a:rect r="r" b="b" t="t" l="l"/>
            <a:pathLst>
              <a:path h="8127674" w="16126761">
                <a:moveTo>
                  <a:pt x="0" y="0"/>
                </a:moveTo>
                <a:lnTo>
                  <a:pt x="16126761" y="0"/>
                </a:lnTo>
                <a:lnTo>
                  <a:pt x="16126761" y="8127674"/>
                </a:lnTo>
                <a:lnTo>
                  <a:pt x="0" y="812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249" t="-33108" r="-47488" b="-2780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23125" y="610087"/>
            <a:ext cx="12027450" cy="48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enviará el siguiente mensaje enviado al correo electrónico.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4475" y="0"/>
            <a:ext cx="18567862" cy="10444425"/>
          </a:xfrm>
          <a:custGeom>
            <a:avLst/>
            <a:gdLst/>
            <a:ahLst/>
            <a:cxnLst/>
            <a:rect r="r" b="b" t="t" l="l"/>
            <a:pathLst>
              <a:path h="10444425" w="18567862">
                <a:moveTo>
                  <a:pt x="0" y="0"/>
                </a:moveTo>
                <a:lnTo>
                  <a:pt x="18567863" y="0"/>
                </a:lnTo>
                <a:lnTo>
                  <a:pt x="18567863" y="10444425"/>
                </a:lnTo>
                <a:lnTo>
                  <a:pt x="0" y="10444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3275" y="1688512"/>
            <a:ext cx="13363950" cy="639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Recuerda que en CASA UR 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Estamos disponibles para ti en los siguientes canales de atención: 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Canales de atención virtual: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Contact center: 297 0200 opción 1 | opción 1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WhatsApp: (+57) 321 9295847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Horario: Lunes a viernes 7:00 a.m. a 7:00 p.m.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Sábados 8:00 a.m. a 1:00 p.m.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Canales de atención presencial: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Sede Claustro: Cra 6 No. 12C-13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Lunes a viernes 7:00 a.m. a 5:00 p.m. Sábados 8:00 a.m. a 1:00 p.m.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Sede Quinta de Mutis: Casa posgrados. Calle 63D No. 24-48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Martes, miércoles y viernes de 7:00 a.m. a 4:00 p.m</a:t>
            </a:r>
          </a:p>
          <a:p>
            <a:pPr algn="l">
              <a:lnSpc>
                <a:spcPts val="2520"/>
              </a:lnSpc>
            </a:pPr>
          </a:p>
        </p:txBody>
      </p:sp>
      <p:sp>
        <p:nvSpPr>
          <p:cNvPr name="Freeform 4" id="4">
            <a:hlinkClick r:id="rId5" tooltip="https://urosario.edu.co/financiacion/ruta-solicitud-credito"/>
          </p:cNvPr>
          <p:cNvSpPr/>
          <p:nvPr/>
        </p:nvSpPr>
        <p:spPr>
          <a:xfrm flipH="false" flipV="false" rot="0">
            <a:off x="11712768" y="2877961"/>
            <a:ext cx="4375330" cy="4535301"/>
          </a:xfrm>
          <a:custGeom>
            <a:avLst/>
            <a:gdLst/>
            <a:ahLst/>
            <a:cxnLst/>
            <a:rect r="r" b="b" t="t" l="l"/>
            <a:pathLst>
              <a:path h="4535301" w="4375330">
                <a:moveTo>
                  <a:pt x="0" y="0"/>
                </a:moveTo>
                <a:lnTo>
                  <a:pt x="4375331" y="0"/>
                </a:lnTo>
                <a:lnTo>
                  <a:pt x="4375331" y="4535301"/>
                </a:lnTo>
                <a:lnTo>
                  <a:pt x="0" y="453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4242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334289" y="4403119"/>
            <a:ext cx="818970" cy="204742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3535509" y="7413262"/>
            <a:ext cx="1177268" cy="1409901"/>
          </a:xfrm>
          <a:prstGeom prst="rect">
            <a:avLst/>
          </a:prstGeom>
        </p:spPr>
      </p:pic>
      <p:sp>
        <p:nvSpPr>
          <p:cNvPr name="Freeform 7" id="7">
            <a:hlinkClick r:id="rId9" tooltip="https://wa.link/b63mm6"/>
          </p:cNvPr>
          <p:cNvSpPr/>
          <p:nvPr/>
        </p:nvSpPr>
        <p:spPr>
          <a:xfrm flipH="false" flipV="false" rot="0">
            <a:off x="6883716" y="3275955"/>
            <a:ext cx="1543498" cy="1410724"/>
          </a:xfrm>
          <a:custGeom>
            <a:avLst/>
            <a:gdLst/>
            <a:ahLst/>
            <a:cxnLst/>
            <a:rect r="r" b="b" t="t" l="l"/>
            <a:pathLst>
              <a:path h="1410724" w="1543498">
                <a:moveTo>
                  <a:pt x="0" y="0"/>
                </a:moveTo>
                <a:lnTo>
                  <a:pt x="1543499" y="0"/>
                </a:lnTo>
                <a:lnTo>
                  <a:pt x="1543499" y="1410724"/>
                </a:lnTo>
                <a:lnTo>
                  <a:pt x="0" y="14107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525" y="0"/>
            <a:ext cx="18272782" cy="10287000"/>
          </a:xfrm>
          <a:custGeom>
            <a:avLst/>
            <a:gdLst/>
            <a:ahLst/>
            <a:cxnLst/>
            <a:rect r="r" b="b" t="t" l="l"/>
            <a:pathLst>
              <a:path h="10287000" w="18272782">
                <a:moveTo>
                  <a:pt x="0" y="0"/>
                </a:moveTo>
                <a:lnTo>
                  <a:pt x="18272783" y="0"/>
                </a:lnTo>
                <a:lnTo>
                  <a:pt x="182727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152644" y="1028700"/>
            <a:ext cx="7982712" cy="8229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305044" y="1181100"/>
            <a:ext cx="7982712" cy="8229600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13287756" y="2812877"/>
            <a:ext cx="3092829" cy="2696313"/>
          </a:xfrm>
          <a:custGeom>
            <a:avLst/>
            <a:gdLst/>
            <a:ahLst/>
            <a:cxnLst/>
            <a:rect r="r" b="b" t="t" l="l"/>
            <a:pathLst>
              <a:path h="2696313" w="3092829">
                <a:moveTo>
                  <a:pt x="0" y="0"/>
                </a:moveTo>
                <a:lnTo>
                  <a:pt x="3092829" y="0"/>
                </a:lnTo>
                <a:lnTo>
                  <a:pt x="3092829" y="2696313"/>
                </a:lnTo>
                <a:lnTo>
                  <a:pt x="0" y="2696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6812" y="766725"/>
            <a:ext cx="8429700" cy="7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b="true" sz="21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CRÉDITO CORTO PLAZO 20/80 </a:t>
            </a:r>
          </a:p>
          <a:p>
            <a:pPr algn="l">
              <a:lnSpc>
                <a:spcPts val="2646"/>
              </a:lnSpc>
            </a:pPr>
          </a:p>
          <a:p>
            <a:pPr algn="l">
              <a:lnSpc>
                <a:spcPts val="2646"/>
              </a:lnSpc>
            </a:pPr>
          </a:p>
          <a:p>
            <a:pPr algn="l">
              <a:lnSpc>
                <a:spcPts val="2646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526813" y="1567595"/>
            <a:ext cx="14380500" cy="284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Aplica: Estudiante pregrado y posgrados.</a:t>
            </a:r>
          </a:p>
          <a:p>
            <a:pPr algn="l">
              <a:lnSpc>
                <a:spcPts val="2520"/>
              </a:lnSpc>
            </a:pP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Recuerda que al contratar esta línea de financiación es importante tener en cuenta que: </a:t>
            </a:r>
          </a:p>
          <a:p>
            <a:pPr algn="l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Pagas el 20% de tu matrícula de contado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80% (corto plazo) de tu matrícula lo pagas durante el semestre académico hasta en 5 cuotas.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Tasa de Interés, ingresar</a:t>
            </a:r>
            <a:r>
              <a:rPr lang="en-US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true" sz="1800" u="sng">
                <a:solidFill>
                  <a:srgbClr val="980000"/>
                </a:solidFill>
                <a:latin typeface="Arial Bold"/>
                <a:ea typeface="Arial Bold"/>
                <a:cs typeface="Arial Bold"/>
                <a:sym typeface="Arial Bold"/>
                <a:hlinkClick r:id="rId7" tooltip="https://urosario.edu.co/financiacion/ruta-solicitud-credito"/>
              </a:rPr>
              <a:t>aquí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emitirá el extracto mensualmente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Renovación: si aplica de acuerdo al comportamiento de pago durante el semestre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cualquier momento puedes hacer un abono extraordinario a capital previa solicitud.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6813" y="4935414"/>
            <a:ext cx="15980250" cy="3811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b="true" sz="21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CRÉDITO CORTO PLAZO 20/40/40 </a:t>
            </a:r>
          </a:p>
          <a:p>
            <a:pPr algn="l">
              <a:lnSpc>
                <a:spcPts val="2646"/>
              </a:lnSpc>
            </a:pPr>
          </a:p>
          <a:p>
            <a:pPr algn="l">
              <a:lnSpc>
                <a:spcPts val="2268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 para: Estudiantes de posgrados </a:t>
            </a:r>
          </a:p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Recuerda que al contratar esta línea de financiación es importante tener en cuenta que: </a:t>
            </a:r>
          </a:p>
          <a:p>
            <a:pPr algn="l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Pagas el 20% de tu matrícula de contado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40% (corto plazo) de tu matrícula lo pagas durante el semestre académico hasta en 5 cuotas.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40% restante (mediano plazo) lo pagas antes de graduarte hasta en 3 cuotas, sobre este saldo se debe pagar intereses desde la activación del crédito.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Tasa de Interés, ingrese </a:t>
            </a:r>
            <a:r>
              <a:rPr lang="en-US" b="true" sz="1800" u="sng">
                <a:solidFill>
                  <a:srgbClr val="980000"/>
                </a:solidFill>
                <a:latin typeface="Arial Bold"/>
                <a:ea typeface="Arial Bold"/>
                <a:cs typeface="Arial Bold"/>
                <a:sym typeface="Arial Bold"/>
                <a:hlinkClick r:id="rId8" tooltip="https://urosario.edu.co/financiacion/ruta-solicitud-credito"/>
              </a:rPr>
              <a:t>aquí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emitirán dos extractos mensualmente, uno por el componente de corto plazo y otro que corresponde a los conceptos generados en el mediano plazo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cualquier momento puedes hacer un abono extraordinario a capital previa solicitud.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aplica renovación de crédito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01587" y="1026112"/>
            <a:ext cx="15337200" cy="604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b="true" sz="21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CRÉDITO PUENTE </a:t>
            </a:r>
          </a:p>
          <a:p>
            <a:pPr algn="l">
              <a:lnSpc>
                <a:spcPts val="2646"/>
              </a:lnSpc>
            </a:pPr>
          </a:p>
          <a:p>
            <a:pPr algn="l">
              <a:lnSpc>
                <a:spcPts val="2268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 para: Estudiantes nuevos </a:t>
            </a:r>
          </a:p>
          <a:p>
            <a:pPr algn="l">
              <a:lnSpc>
                <a:spcPts val="2268"/>
              </a:lnSpc>
            </a:pPr>
          </a:p>
          <a:p>
            <a:pPr algn="just">
              <a:lnSpc>
                <a:spcPts val="2268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una modalidad transitoria, disponible para los programas de Pregrado y posgrado, tanto para aspirantes como estudiantes antiguos, que se encuentren en procesos de financiación con ICETEX, y que por circunstancias de no concurrencia entre los calendarios de la Universidad y el ICETEX requieren de un mecanismo para legalizar su matrícula. </a:t>
            </a:r>
          </a:p>
          <a:p>
            <a:pPr algn="l">
              <a:lnSpc>
                <a:spcPts val="2897"/>
              </a:lnSpc>
            </a:pP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Radica tu solicitud mínimo cinco (5) días hábiles antes del vencimiento ordinario (estás líneas de crédito no cubren los recargos adicionales de la matrícula)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Financiamos hasta el 100% del valor de la matrícula.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Tasa de Interés ingresar </a:t>
            </a:r>
            <a:r>
              <a:rPr lang="en-US" b="true" sz="1800" u="sng">
                <a:solidFill>
                  <a:srgbClr val="980000"/>
                </a:solidFill>
                <a:latin typeface="Arial Bold"/>
                <a:ea typeface="Arial Bold"/>
                <a:cs typeface="Arial Bold"/>
                <a:sym typeface="Arial Bold"/>
                <a:hlinkClick r:id="rId4" tooltip="https://urosario.edu.co/financiacion/ruta-solicitud-credito"/>
              </a:rPr>
              <a:t>aquí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Plazo: Mientras, ICETEX abona a la Universidad los saldos pendientes.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requiere haber iniciado una solicitud de crédito con ICETEX</a:t>
            </a:r>
          </a:p>
          <a:p>
            <a:pPr algn="l" marL="554355" indent="-277177" lvl="1">
              <a:lnSpc>
                <a:spcPts val="2483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Renovación: No aplica </a:t>
            </a:r>
          </a:p>
          <a:p>
            <a:pPr algn="l" marL="646747" indent="-323374" lvl="1">
              <a:lnSpc>
                <a:spcPts val="2897"/>
              </a:lnSpc>
            </a:pPr>
          </a:p>
          <a:p>
            <a:pPr algn="l" marL="646747" indent="-323374" lvl="1">
              <a:lnSpc>
                <a:spcPts val="2897"/>
              </a:lnSpc>
            </a:pPr>
          </a:p>
          <a:p>
            <a:pPr algn="l" marL="554355" indent="-277177" lvl="1">
              <a:lnSpc>
                <a:spcPts val="2268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marL="646747" indent="-323374" lvl="1">
              <a:lnSpc>
                <a:spcPts val="2646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491578" y="6009203"/>
            <a:ext cx="5307703" cy="3407439"/>
          </a:xfrm>
          <a:custGeom>
            <a:avLst/>
            <a:gdLst/>
            <a:ahLst/>
            <a:cxnLst/>
            <a:rect r="r" b="b" t="t" l="l"/>
            <a:pathLst>
              <a:path h="3407439" w="5307703">
                <a:moveTo>
                  <a:pt x="0" y="0"/>
                </a:moveTo>
                <a:lnTo>
                  <a:pt x="5307703" y="0"/>
                </a:lnTo>
                <a:lnTo>
                  <a:pt x="5307703" y="3407440"/>
                </a:lnTo>
                <a:lnTo>
                  <a:pt x="0" y="3407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5550" y="410437"/>
            <a:ext cx="16615200" cy="879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DOCUMENTOS REQUERIDOS  </a:t>
            </a:r>
          </a:p>
          <a:p>
            <a:pPr algn="l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Fotocopia tamaño normal del documento de identidad del estudiante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Fotocopia tamaño normal del documento de identidad del codeudor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codeudor debe residir en Colombia y debe ser persona natural.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Copia de los extractos bancarios (últimos 3 meses) del codeudor, sea empleado o independiente (puede ser pantallazo o fotografía de los movimientos donde se evidencien las fechas y el nombre del titular) NO se permiten documentos con clave (un solo archivo en PDF de los 3 extractos)</a:t>
            </a:r>
          </a:p>
          <a:p>
            <a:pPr algn="l">
              <a:lnSpc>
                <a:spcPts val="2160"/>
              </a:lnSpc>
            </a:pPr>
          </a:p>
          <a:p>
            <a:pPr algn="l" marL="554355" indent="-277177" lvl="1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 el codeudor es empleado:</a:t>
            </a:r>
          </a:p>
          <a:p>
            <a:pPr algn="l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Certificación laboral con fecha de expedición no mayor a 30 días, que incluya sueldo, cargo, fecha de ingreso y tipo de contrato (NO es válido el contrato laboral).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Desprendibles de nómina (3 últimos pagos)</a:t>
            </a: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Nota: Si el codeudor es empleado y registra otros ingresos, deberá suministrar los siguientes documentos: Certificado expedido por contador público, no mayor a 1 mes, tarjeta profesional y cédula del contador.</a:t>
            </a: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 el codeudor es independiente </a:t>
            </a: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Certificado de ingresos expedido por contador público, no mayor a 1 mes.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Tarjeta profesional y cédula del contador que certifica sus ingresos </a:t>
            </a: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</a:pPr>
            <a:r>
              <a:rPr lang="en-US" b="true" sz="18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Si el codeudor  pensionado  </a:t>
            </a: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Certificada Pensión.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Certificado otros ingresos Pensión. </a:t>
            </a:r>
          </a:p>
          <a:p>
            <a:pPr algn="l" marL="554355" indent="-277177" lvl="1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Certificado de ingresos expedido por contador público, no mayor a 1 mes.</a:t>
            </a:r>
          </a:p>
          <a:p>
            <a:pPr algn="l" marL="554355" indent="-277177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Tarjeta profesional y cédula del contador que certifica sus ingresos</a:t>
            </a:r>
          </a:p>
          <a:p>
            <a:pPr algn="l" marL="646747" indent="-323374" lvl="1">
              <a:lnSpc>
                <a:spcPts val="2520"/>
              </a:lnSpc>
            </a:pPr>
          </a:p>
          <a:p>
            <a:pPr algn="l" marL="554355" indent="-277177" lvl="1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Nota: Recuerda puedas adjuntar todos los documentos en un solo PDF o agruparlos todos en la siguiente herramienta  </a:t>
            </a:r>
            <a:r>
              <a:rPr lang="en-US" sz="18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 tooltip="https://www.ilovepdf.com/es"/>
              </a:rPr>
              <a:t>https://www.ilovepdf.com/es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5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55025" y="696000"/>
            <a:ext cx="11733600" cy="4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Asegúrese de diligenciar el </a:t>
            </a:r>
            <a:r>
              <a:rPr lang="en-US" sz="225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 tooltip="https://urosario.edu.co/financiacion/ruta-solicitud-credito"/>
              </a:rPr>
              <a:t>simulador del crédito</a:t>
            </a:r>
            <a:r>
              <a:rPr lang="en-US" sz="225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 en su totalidad.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09888" y="2180663"/>
            <a:ext cx="7335750" cy="13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Complete el proceso con la firma manuscrita, acompañada de su huella , Luego, finalice la tarea imprimiendo el documento en formato PDF y escaneándolo.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16562" y="1618800"/>
            <a:ext cx="8791802" cy="8116350"/>
          </a:xfrm>
          <a:custGeom>
            <a:avLst/>
            <a:gdLst/>
            <a:ahLst/>
            <a:cxnLst/>
            <a:rect r="r" b="b" t="t" l="l"/>
            <a:pathLst>
              <a:path h="8116350" w="8791802">
                <a:moveTo>
                  <a:pt x="0" y="0"/>
                </a:moveTo>
                <a:lnTo>
                  <a:pt x="8791802" y="0"/>
                </a:lnTo>
                <a:lnTo>
                  <a:pt x="8791802" y="8116350"/>
                </a:lnTo>
                <a:lnTo>
                  <a:pt x="0" y="8116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18462" y="3926438"/>
            <a:ext cx="7663238" cy="5086087"/>
          </a:xfrm>
          <a:custGeom>
            <a:avLst/>
            <a:gdLst/>
            <a:ahLst/>
            <a:cxnLst/>
            <a:rect r="r" b="b" t="t" l="l"/>
            <a:pathLst>
              <a:path h="5086087" w="7663238">
                <a:moveTo>
                  <a:pt x="0" y="0"/>
                </a:moveTo>
                <a:lnTo>
                  <a:pt x="7663238" y="0"/>
                </a:lnTo>
                <a:lnTo>
                  <a:pt x="7663238" y="5086087"/>
                </a:lnTo>
                <a:lnTo>
                  <a:pt x="0" y="50860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150" r="0" b="-115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87675" y="1107433"/>
            <a:ext cx="16217400" cy="1456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62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PROCESO PARA RADICAR SOLICITUD</a:t>
            </a:r>
          </a:p>
          <a:p>
            <a:pPr algn="l">
              <a:lnSpc>
                <a:spcPts val="2862"/>
              </a:lnSpc>
            </a:pPr>
          </a:p>
          <a:p>
            <a:pPr algn="l">
              <a:lnSpc>
                <a:spcPts val="2862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Ingresar con usuario y contraseña en el siguiente enlace  link  </a:t>
            </a:r>
            <a:r>
              <a:rPr lang="en-US" sz="225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 tooltip="https://digital-urosario.bizagi.com/digital/"/>
              </a:rPr>
              <a:t>https://digital-urosario.bizagi.com/digital/#</a:t>
            </a:r>
          </a:p>
          <a:p>
            <a:pPr algn="l">
              <a:lnSpc>
                <a:spcPts val="267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2113" y="2563920"/>
            <a:ext cx="13501916" cy="7236714"/>
          </a:xfrm>
          <a:custGeom>
            <a:avLst/>
            <a:gdLst/>
            <a:ahLst/>
            <a:cxnLst/>
            <a:rect r="r" b="b" t="t" l="l"/>
            <a:pathLst>
              <a:path h="7236714" w="13501916">
                <a:moveTo>
                  <a:pt x="0" y="0"/>
                </a:moveTo>
                <a:lnTo>
                  <a:pt x="13501916" y="0"/>
                </a:lnTo>
                <a:lnTo>
                  <a:pt x="13501916" y="7236714"/>
                </a:lnTo>
                <a:lnTo>
                  <a:pt x="0" y="72367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4485" t="-17329" r="-1859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8813" y="865050"/>
            <a:ext cx="11409600" cy="48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vez en tu portal, en la sección izquierda, selecciona 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“Crear Solicitud”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48812" y="1756262"/>
            <a:ext cx="15550953" cy="7502038"/>
          </a:xfrm>
          <a:custGeom>
            <a:avLst/>
            <a:gdLst/>
            <a:ahLst/>
            <a:cxnLst/>
            <a:rect r="r" b="b" t="t" l="l"/>
            <a:pathLst>
              <a:path h="7502038" w="15550953">
                <a:moveTo>
                  <a:pt x="0" y="0"/>
                </a:moveTo>
                <a:lnTo>
                  <a:pt x="15550954" y="0"/>
                </a:lnTo>
                <a:lnTo>
                  <a:pt x="15550954" y="7502038"/>
                </a:lnTo>
                <a:lnTo>
                  <a:pt x="0" y="7502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15287" y="641318"/>
            <a:ext cx="12850632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Seleccione el 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programa destino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en tipo de servicio la opción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“Solicitud crédito corto plazo” 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en la parte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inferir el botón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“Siguiente”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15287" y="1734593"/>
            <a:ext cx="13720207" cy="8145391"/>
          </a:xfrm>
          <a:custGeom>
            <a:avLst/>
            <a:gdLst/>
            <a:ahLst/>
            <a:cxnLst/>
            <a:rect r="r" b="b" t="t" l="l"/>
            <a:pathLst>
              <a:path h="8145391" w="13720207">
                <a:moveTo>
                  <a:pt x="0" y="0"/>
                </a:moveTo>
                <a:lnTo>
                  <a:pt x="13720207" y="0"/>
                </a:lnTo>
                <a:lnTo>
                  <a:pt x="13720207" y="8145391"/>
                </a:lnTo>
                <a:lnTo>
                  <a:pt x="0" y="8145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6058" b="-277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05"/>
            <a:ext cx="18290859" cy="10285394"/>
          </a:xfrm>
          <a:custGeom>
            <a:avLst/>
            <a:gdLst/>
            <a:ahLst/>
            <a:cxnLst/>
            <a:rect r="r" b="b" t="t" l="l"/>
            <a:pathLst>
              <a:path h="10285394" w="18290859">
                <a:moveTo>
                  <a:pt x="0" y="0"/>
                </a:moveTo>
                <a:lnTo>
                  <a:pt x="18290859" y="0"/>
                </a:lnTo>
                <a:lnTo>
                  <a:pt x="18290859" y="10285393"/>
                </a:lnTo>
                <a:lnTo>
                  <a:pt x="0" y="1028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40788" y="837412"/>
            <a:ext cx="12906300" cy="1527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Completar el formulario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>
              <a:lnSpc>
                <a:spcPts val="2700"/>
              </a:lnSpc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formulario se mostrará campos con una marca roja</a:t>
            </a:r>
            <a:r>
              <a:rPr lang="en-US" b="true" sz="225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costado izquierdo, estos campos deben ser diligenciados en su totalidad.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14500" y="2577188"/>
            <a:ext cx="15556352" cy="6751425"/>
          </a:xfrm>
          <a:custGeom>
            <a:avLst/>
            <a:gdLst/>
            <a:ahLst/>
            <a:cxnLst/>
            <a:rect r="r" b="b" t="t" l="l"/>
            <a:pathLst>
              <a:path h="6751425" w="15556352">
                <a:moveTo>
                  <a:pt x="0" y="0"/>
                </a:moveTo>
                <a:lnTo>
                  <a:pt x="15556352" y="0"/>
                </a:lnTo>
                <a:lnTo>
                  <a:pt x="15556352" y="6751425"/>
                </a:lnTo>
                <a:lnTo>
                  <a:pt x="0" y="6751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DAGXIFpjBFk</dc:identifier>
  <dcterms:modified xsi:type="dcterms:W3CDTF">2011-08-01T06:04:30Z</dcterms:modified>
  <cp:revision>1</cp:revision>
  <dc:title>INSTRUCTIVO  DE  CRÉDITO CORTO PLAZO</dc:title>
</cp:coreProperties>
</file>